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6" r:id="rId5"/>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34A"/>
    <a:srgbClr val="977149"/>
    <a:srgbClr val="F4B183"/>
    <a:srgbClr val="47464E"/>
    <a:srgbClr val="EE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23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22884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99250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331752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377977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218805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110243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416606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104062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275427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87128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3B509-6EE3-421D-8F72-382225C889B0}" type="datetimeFigureOut">
              <a:rPr kumimoji="1" lang="ja-JP" altLang="en-US" smtClean="0"/>
              <a:t>2021/10/1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395748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53B509-6EE3-421D-8F72-382225C889B0}" type="datetimeFigureOut">
              <a:rPr kumimoji="1" lang="ja-JP" altLang="en-US" smtClean="0"/>
              <a:t>2021/10/1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FA6D6E2-C322-49A4-990D-725F1C6D3F8A}" type="slidenum">
              <a:rPr kumimoji="1" lang="ja-JP" altLang="en-US" smtClean="0"/>
              <a:t>‹#›</a:t>
            </a:fld>
            <a:endParaRPr kumimoji="1" lang="ja-JP" altLang="en-US"/>
          </a:p>
        </p:txBody>
      </p:sp>
    </p:spTree>
    <p:extLst>
      <p:ext uri="{BB962C8B-B14F-4D97-AF65-F5344CB8AC3E}">
        <p14:creationId xmlns:p14="http://schemas.microsoft.com/office/powerpoint/2010/main" val="874484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bg1">
                <a:lumMod val="95000"/>
              </a:schemeClr>
            </a:gs>
            <a:gs pos="41000">
              <a:schemeClr val="bg1">
                <a:lumMod val="95000"/>
              </a:schemeClr>
            </a:gs>
            <a:gs pos="67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rot="12494576">
            <a:off x="70919" y="197691"/>
            <a:ext cx="1733936" cy="1583474"/>
          </a:xfrm>
          <a:prstGeom prst="donut">
            <a:avLst>
              <a:gd name="adj" fmla="val 8246"/>
            </a:avLst>
          </a:prstGeom>
          <a:noFill/>
        </p:spPr>
        <p:txBody>
          <a:bodyPr wrap="square" rtlCol="0">
            <a:prstTxWarp prst="textCircle">
              <a:avLst>
                <a:gd name="adj" fmla="val 13252333"/>
              </a:avLst>
            </a:prstTxWarp>
            <a:spAutoFit/>
          </a:bodyPr>
          <a:lstStyle/>
          <a:p>
            <a:r>
              <a:rPr kumimoji="1" lang="en-US" altLang="ja-JP" sz="2400" b="1" dirty="0" smtClean="0">
                <a:ln>
                  <a:solidFill>
                    <a:schemeClr val="bg1"/>
                  </a:solidFill>
                </a:ln>
                <a:solidFill>
                  <a:schemeClr val="accent4"/>
                </a:solidFill>
                <a:effectLst>
                  <a:outerShdw blurRad="50800" dist="38100" dir="16200000" rotWithShape="0">
                    <a:prstClr val="black">
                      <a:alpha val="40000"/>
                    </a:prstClr>
                  </a:outerShdw>
                </a:effectLst>
                <a:latin typeface="Berlin Sans FB" panose="020E0602020502020306" pitchFamily="34" charset="0"/>
              </a:rPr>
              <a:t>SPECIAL   INTERVIEW</a:t>
            </a:r>
            <a:endParaRPr kumimoji="1" lang="ja-JP" altLang="en-US" sz="2400" b="1" dirty="0">
              <a:ln>
                <a:solidFill>
                  <a:schemeClr val="bg1"/>
                </a:solidFill>
              </a:ln>
              <a:solidFill>
                <a:schemeClr val="accent4"/>
              </a:solidFill>
              <a:effectLst>
                <a:outerShdw blurRad="50800" dist="38100" dir="16200000" rotWithShape="0">
                  <a:prstClr val="black">
                    <a:alpha val="40000"/>
                  </a:prstClr>
                </a:outerShdw>
              </a:effectLst>
              <a:latin typeface="Berlin Sans FB" panose="020E0602020502020306" pitchFamily="34" charset="0"/>
            </a:endParaRPr>
          </a:p>
        </p:txBody>
      </p:sp>
      <p:sp>
        <p:nvSpPr>
          <p:cNvPr id="6" name="テキスト ボックス 5"/>
          <p:cNvSpPr txBox="1"/>
          <p:nvPr/>
        </p:nvSpPr>
        <p:spPr>
          <a:xfrm>
            <a:off x="1312295" y="738180"/>
            <a:ext cx="4440378" cy="923330"/>
          </a:xfrm>
          <a:prstGeom prst="rect">
            <a:avLst/>
          </a:prstGeom>
          <a:noFill/>
        </p:spPr>
        <p:txBody>
          <a:bodyPr wrap="square" rtlCol="0">
            <a:spAutoFit/>
          </a:bodyPr>
          <a:lstStyle/>
          <a:p>
            <a:pPr>
              <a:lnSpc>
                <a:spcPct val="150000"/>
              </a:lnSpc>
            </a:pPr>
            <a:r>
              <a:rPr kumimoji="1" lang="ja-JP" altLang="en-US" b="1" spc="300" dirty="0" smtClean="0">
                <a:solidFill>
                  <a:schemeClr val="accent4"/>
                </a:solidFill>
              </a:rPr>
              <a:t>アシスタントアドバイザーが語る</a:t>
            </a:r>
            <a:endParaRPr kumimoji="1" lang="en-US" altLang="ja-JP" b="1" spc="300" dirty="0" smtClean="0">
              <a:solidFill>
                <a:schemeClr val="accent4"/>
              </a:solidFill>
            </a:endParaRPr>
          </a:p>
          <a:p>
            <a:pPr>
              <a:lnSpc>
                <a:spcPct val="150000"/>
              </a:lnSpc>
            </a:pPr>
            <a:r>
              <a:rPr kumimoji="1" lang="ja-JP" altLang="en-US" b="1" spc="300" dirty="0" smtClean="0">
                <a:solidFill>
                  <a:schemeClr val="accent4"/>
                </a:solidFill>
              </a:rPr>
              <a:t>高校入試と大学選抜　</a:t>
            </a:r>
            <a:endParaRPr kumimoji="1" lang="ja-JP" altLang="en-US" b="1" spc="300" dirty="0">
              <a:solidFill>
                <a:schemeClr val="accent4"/>
              </a:solidFill>
            </a:endParaRPr>
          </a:p>
        </p:txBody>
      </p:sp>
      <p:sp>
        <p:nvSpPr>
          <p:cNvPr id="7" name="テキスト ボックス 6"/>
          <p:cNvSpPr txBox="1"/>
          <p:nvPr/>
        </p:nvSpPr>
        <p:spPr>
          <a:xfrm>
            <a:off x="1312295" y="1708147"/>
            <a:ext cx="4347987" cy="523220"/>
          </a:xfrm>
          <a:prstGeom prst="rect">
            <a:avLst/>
          </a:prstGeom>
          <a:noFill/>
        </p:spPr>
        <p:txBody>
          <a:bodyPr wrap="square" rtlCol="0">
            <a:spAutoFit/>
          </a:bodyPr>
          <a:lstStyle/>
          <a:p>
            <a:r>
              <a:rPr kumimoji="1" lang="ja-JP" altLang="en-US" sz="2800" b="1" spc="600" dirty="0" smtClean="0"/>
              <a:t>計画力と実行力</a:t>
            </a:r>
            <a:endParaRPr kumimoji="1" lang="ja-JP" altLang="en-US" sz="2800" b="1" spc="600" dirty="0"/>
          </a:p>
        </p:txBody>
      </p:sp>
      <p:sp>
        <p:nvSpPr>
          <p:cNvPr id="8" name="テキスト ボックス 7"/>
          <p:cNvSpPr txBox="1"/>
          <p:nvPr/>
        </p:nvSpPr>
        <p:spPr>
          <a:xfrm>
            <a:off x="1312294" y="2518001"/>
            <a:ext cx="5545706" cy="2031325"/>
          </a:xfrm>
          <a:prstGeom prst="rect">
            <a:avLst/>
          </a:prstGeom>
          <a:noFill/>
        </p:spPr>
        <p:txBody>
          <a:bodyPr wrap="square" rtlCol="0">
            <a:spAutoFit/>
          </a:bodyPr>
          <a:lstStyle/>
          <a:p>
            <a:pPr>
              <a:lnSpc>
                <a:spcPct val="150000"/>
              </a:lnSpc>
            </a:pPr>
            <a:r>
              <a:rPr kumimoji="1" lang="ja-JP" altLang="en-US" sz="1400" dirty="0" smtClean="0"/>
              <a:t>河合塾マナビス戸塚校のアシスタントアドバイザー、</a:t>
            </a:r>
            <a:endParaRPr kumimoji="1" lang="en-US" altLang="ja-JP" sz="1400" dirty="0" smtClean="0"/>
          </a:p>
          <a:p>
            <a:pPr>
              <a:lnSpc>
                <a:spcPct val="150000"/>
              </a:lnSpc>
            </a:pPr>
            <a:r>
              <a:rPr kumimoji="1" lang="ja-JP" altLang="en-US" sz="1400" dirty="0" smtClean="0"/>
              <a:t>中島 和奏さんは早稲田大学の</a:t>
            </a:r>
            <a:r>
              <a:rPr kumimoji="1" lang="en-US" altLang="ja-JP" sz="1400" dirty="0" smtClean="0"/>
              <a:t>1</a:t>
            </a:r>
            <a:r>
              <a:rPr kumimoji="1" lang="ja-JP" altLang="en-US" sz="1400" dirty="0" smtClean="0"/>
              <a:t>年生。</a:t>
            </a:r>
            <a:endParaRPr kumimoji="1" lang="en-US" altLang="ja-JP" sz="1400" dirty="0" smtClean="0"/>
          </a:p>
          <a:p>
            <a:pPr>
              <a:lnSpc>
                <a:spcPct val="150000"/>
              </a:lnSpc>
            </a:pPr>
            <a:r>
              <a:rPr kumimoji="1" lang="ja-JP" altLang="en-US" sz="1400" dirty="0" smtClean="0"/>
              <a:t>指定校推薦（学校推薦型選抜）で合格</a:t>
            </a:r>
            <a:r>
              <a:rPr kumimoji="1" lang="ja-JP" altLang="en-US" sz="1400" dirty="0"/>
              <a:t>しました</a:t>
            </a:r>
            <a:r>
              <a:rPr kumimoji="1" lang="ja-JP" altLang="en-US" sz="1400" dirty="0" smtClean="0"/>
              <a:t>。</a:t>
            </a:r>
            <a:endParaRPr kumimoji="1" lang="en-US" altLang="ja-JP" sz="1400" dirty="0" smtClean="0"/>
          </a:p>
          <a:p>
            <a:pPr>
              <a:lnSpc>
                <a:spcPct val="150000"/>
              </a:lnSpc>
            </a:pPr>
            <a:r>
              <a:rPr kumimoji="1" lang="ja-JP" altLang="en-US" sz="1400" dirty="0"/>
              <a:t>中学時代、湘南ゼミナール</a:t>
            </a:r>
            <a:r>
              <a:rPr kumimoji="1" lang="ja-JP" altLang="en-US" sz="1400" dirty="0" smtClean="0"/>
              <a:t>に難関</a:t>
            </a:r>
            <a:r>
              <a:rPr kumimoji="1" lang="ja-JP" altLang="en-US" sz="1400" dirty="0"/>
              <a:t>高受験</a:t>
            </a:r>
            <a:r>
              <a:rPr kumimoji="1" lang="ja-JP" altLang="en-US" sz="1400" dirty="0" smtClean="0"/>
              <a:t>コースに、</a:t>
            </a:r>
            <a:endParaRPr kumimoji="1" lang="en-US" altLang="ja-JP" sz="1400" dirty="0" smtClean="0"/>
          </a:p>
          <a:p>
            <a:pPr>
              <a:lnSpc>
                <a:spcPct val="150000"/>
              </a:lnSpc>
            </a:pPr>
            <a:r>
              <a:rPr kumimoji="1" lang="ja-JP" altLang="en-US" sz="1400" dirty="0" smtClean="0"/>
              <a:t>マナビスでは高</a:t>
            </a:r>
            <a:r>
              <a:rPr kumimoji="1" lang="en-US" altLang="ja-JP" sz="1400" dirty="0" smtClean="0"/>
              <a:t>1</a:t>
            </a:r>
            <a:r>
              <a:rPr kumimoji="1" lang="ja-JP" altLang="en-US" sz="1400" dirty="0" smtClean="0"/>
              <a:t>の夏から通い始めました。</a:t>
            </a:r>
            <a:endParaRPr kumimoji="1" lang="en-US" altLang="ja-JP" sz="1400" dirty="0" smtClean="0"/>
          </a:p>
          <a:p>
            <a:pPr>
              <a:lnSpc>
                <a:spcPct val="150000"/>
              </a:lnSpc>
            </a:pPr>
            <a:r>
              <a:rPr kumimoji="1" lang="ja-JP" altLang="en-US" sz="1400" dirty="0"/>
              <a:t>彼女</a:t>
            </a:r>
            <a:r>
              <a:rPr kumimoji="1" lang="ja-JP" altLang="en-US" sz="1400" dirty="0" smtClean="0"/>
              <a:t>に中学・高校時代を振り返ってもらい、まとめてみました。</a:t>
            </a:r>
            <a:endParaRPr kumimoji="1" lang="en-US" altLang="ja-JP" sz="1400" dirty="0" smtClean="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 y="3556794"/>
            <a:ext cx="6349206" cy="6349206"/>
          </a:xfrm>
          <a:prstGeom prst="rect">
            <a:avLst/>
          </a:prstGeom>
          <a:effectLst>
            <a:outerShdw blurRad="50800" dist="203200" dir="21000000" algn="ctr" rotWithShape="0">
              <a:schemeClr val="bg2">
                <a:lumMod val="50000"/>
                <a:alpha val="40000"/>
              </a:schemeClr>
            </a:outerShdw>
          </a:effectLst>
        </p:spPr>
      </p:pic>
    </p:spTree>
    <p:extLst>
      <p:ext uri="{BB962C8B-B14F-4D97-AF65-F5344CB8AC3E}">
        <p14:creationId xmlns:p14="http://schemas.microsoft.com/office/powerpoint/2010/main" val="490420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8637" y="9236489"/>
            <a:ext cx="5798372" cy="369332"/>
          </a:xfrm>
          <a:prstGeom prst="rect">
            <a:avLst/>
          </a:prstGeom>
          <a:noFill/>
        </p:spPr>
        <p:txBody>
          <a:bodyPr wrap="square" rtlCol="0">
            <a:spAutoFit/>
          </a:bodyPr>
          <a:lstStyle/>
          <a:p>
            <a:pPr algn="dist"/>
            <a:r>
              <a:rPr kumimoji="1" lang="en-US" altLang="ja-JP" b="1" dirty="0" err="1" smtClean="0">
                <a:solidFill>
                  <a:schemeClr val="accent4"/>
                </a:solidFill>
              </a:rPr>
              <a:t>Wakana</a:t>
            </a:r>
            <a:r>
              <a:rPr kumimoji="1" lang="en-US" altLang="ja-JP" b="1" dirty="0" smtClean="0">
                <a:solidFill>
                  <a:schemeClr val="accent4"/>
                </a:solidFill>
              </a:rPr>
              <a:t> Nakajima</a:t>
            </a:r>
          </a:p>
        </p:txBody>
      </p:sp>
      <p:pic>
        <p:nvPicPr>
          <p:cNvPr id="1042" name="Picture 18" descr="https://3.bp.blogspot.com/-rryMeXtuT2I/VbnQpBYlFpI/AAAAAAAAwEA/iQVvDyTulnc/s800/cork_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75" y="2111378"/>
            <a:ext cx="6221039" cy="47202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ホワイトボードを持っている人のイラスト（棒人間）"/>
          <p:cNvPicPr>
            <a:picLocks noChangeAspect="1" noChangeArrowheads="1"/>
          </p:cNvPicPr>
          <p:nvPr/>
        </p:nvPicPr>
        <p:blipFill rotWithShape="1">
          <a:blip r:embed="rId3">
            <a:extLst>
              <a:ext uri="{28A0092B-C50C-407E-A947-70E740481C1C}">
                <a14:useLocalDpi xmlns:a14="http://schemas.microsoft.com/office/drawing/2010/main" val="0"/>
              </a:ext>
            </a:extLst>
          </a:blip>
          <a:srcRect t="24137"/>
          <a:stretch/>
        </p:blipFill>
        <p:spPr bwMode="auto">
          <a:xfrm>
            <a:off x="397475" y="647700"/>
            <a:ext cx="2042552" cy="1425578"/>
          </a:xfrm>
          <a:prstGeom prst="rect">
            <a:avLst/>
          </a:prstGeom>
          <a:noFill/>
          <a:extLst>
            <a:ext uri="{909E8E84-426E-40DD-AFC4-6F175D3DCCD1}">
              <a14:hiddenFill xmlns:a14="http://schemas.microsoft.com/office/drawing/2010/main">
                <a:solidFill>
                  <a:srgbClr val="FFFFFF"/>
                </a:solidFill>
              </a14:hiddenFill>
            </a:ext>
          </a:extLst>
        </p:spPr>
      </p:pic>
      <p:sp>
        <p:nvSpPr>
          <p:cNvPr id="13" name="フレーム 12"/>
          <p:cNvSpPr/>
          <p:nvPr/>
        </p:nvSpPr>
        <p:spPr>
          <a:xfrm>
            <a:off x="-4412" y="-803"/>
            <a:ext cx="6862412" cy="9906804"/>
          </a:xfrm>
          <a:prstGeom prst="frame">
            <a:avLst>
              <a:gd name="adj1" fmla="val 3149"/>
            </a:avLst>
          </a:prstGeom>
          <a:pattFill prst="trellis">
            <a:fgClr>
              <a:schemeClr val="accent4">
                <a:lumMod val="60000"/>
                <a:lumOff val="4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2" name="グループ化 11"/>
          <p:cNvGrpSpPr/>
          <p:nvPr/>
        </p:nvGrpSpPr>
        <p:grpSpPr>
          <a:xfrm rot="692264" flipH="1">
            <a:off x="253356" y="2654266"/>
            <a:ext cx="4319458" cy="3940133"/>
            <a:chOff x="3459594" y="272310"/>
            <a:chExt cx="3810000" cy="3810000"/>
          </a:xfrm>
        </p:grpSpPr>
        <p:pic>
          <p:nvPicPr>
            <p:cNvPr id="1032" name="Picture 8" descr="コピー用紙のイラスト（一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594" y="27231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刺さった画鋲のイラスト（黄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352806">
              <a:off x="5518485" y="559089"/>
              <a:ext cx="471752" cy="47175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テキスト ボックス 20"/>
          <p:cNvSpPr txBox="1"/>
          <p:nvPr/>
        </p:nvSpPr>
        <p:spPr>
          <a:xfrm>
            <a:off x="3448638" y="1250830"/>
            <a:ext cx="4576824" cy="523220"/>
          </a:xfrm>
          <a:prstGeom prst="rect">
            <a:avLst/>
          </a:prstGeom>
          <a:noFill/>
        </p:spPr>
        <p:txBody>
          <a:bodyPr wrap="square" rtlCol="0">
            <a:spAutoFit/>
          </a:bodyPr>
          <a:lstStyle/>
          <a:p>
            <a:r>
              <a:rPr kumimoji="1" lang="ja-JP" altLang="en-US" sz="2800" dirty="0" smtClean="0">
                <a:ln w="76200">
                  <a:solidFill>
                    <a:srgbClr val="FFC000"/>
                  </a:solidFill>
                </a:ln>
                <a:latin typeface="たぬき油性マジック" panose="02000600000000000000" pitchFamily="2" charset="-128"/>
                <a:ea typeface="たぬき油性マジック" panose="02000600000000000000" pitchFamily="2" charset="-128"/>
              </a:rPr>
              <a:t>中島 和奏</a:t>
            </a:r>
            <a:r>
              <a:rPr kumimoji="1" lang="ja-JP" altLang="en-US" sz="2400" dirty="0" smtClean="0">
                <a:ln w="76200">
                  <a:solidFill>
                    <a:srgbClr val="FFC000"/>
                  </a:solidFill>
                </a:ln>
                <a:latin typeface="たぬき油性マジック" panose="02000600000000000000" pitchFamily="2" charset="-128"/>
                <a:ea typeface="たぬき油性マジック" panose="02000600000000000000" pitchFamily="2" charset="-128"/>
              </a:rPr>
              <a:t>さん</a:t>
            </a:r>
            <a:endParaRPr kumimoji="1" lang="ja-JP" altLang="en-US" sz="2800" dirty="0">
              <a:ln w="76200">
                <a:solidFill>
                  <a:srgbClr val="FFC000"/>
                </a:solidFill>
              </a:ln>
              <a:latin typeface="たぬき油性マジック" panose="02000600000000000000" pitchFamily="2" charset="-128"/>
              <a:ea typeface="たぬき油性マジック" panose="02000600000000000000" pitchFamily="2" charset="-128"/>
            </a:endParaRPr>
          </a:p>
        </p:txBody>
      </p:sp>
      <p:pic>
        <p:nvPicPr>
          <p:cNvPr id="1040" name="Picture 16" descr="四角い付箋のイラスト「淡黄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38297" y="2652070"/>
            <a:ext cx="2262011" cy="20358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付箋のイラスト「黄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687" y="1855630"/>
            <a:ext cx="1908357" cy="9923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開いた白紙のノート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425804">
            <a:off x="3861885" y="6601543"/>
            <a:ext cx="2808643" cy="189115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437823" y="1250830"/>
            <a:ext cx="4576824" cy="523220"/>
          </a:xfrm>
          <a:prstGeom prst="rect">
            <a:avLst/>
          </a:prstGeom>
          <a:noFill/>
        </p:spPr>
        <p:txBody>
          <a:bodyPr wrap="square" rtlCol="0">
            <a:spAutoFit/>
          </a:bodyPr>
          <a:lstStyle/>
          <a:p>
            <a:r>
              <a:rPr kumimoji="1" lang="ja-JP" altLang="en-US" sz="2800" dirty="0" smtClean="0">
                <a:latin typeface="たぬき油性マジック" panose="02000600000000000000" pitchFamily="2" charset="-128"/>
                <a:ea typeface="たぬき油性マジック" panose="02000600000000000000" pitchFamily="2" charset="-128"/>
              </a:rPr>
              <a:t>中島 和奏</a:t>
            </a:r>
            <a:r>
              <a:rPr kumimoji="1" lang="ja-JP" altLang="en-US" sz="2400" dirty="0" smtClean="0">
                <a:latin typeface="たぬき油性マジック" panose="02000600000000000000" pitchFamily="2" charset="-128"/>
                <a:ea typeface="たぬき油性マジック" panose="02000600000000000000" pitchFamily="2" charset="-128"/>
              </a:rPr>
              <a:t>さん</a:t>
            </a:r>
            <a:endParaRPr kumimoji="1" lang="ja-JP" altLang="en-US" sz="2800" dirty="0">
              <a:latin typeface="たぬき油性マジック" panose="02000600000000000000" pitchFamily="2" charset="-128"/>
              <a:ea typeface="たぬき油性マジック" panose="02000600000000000000" pitchFamily="2" charset="-128"/>
            </a:endParaRPr>
          </a:p>
        </p:txBody>
      </p:sp>
      <p:sp>
        <p:nvSpPr>
          <p:cNvPr id="5" name="正方形/長方形 4"/>
          <p:cNvSpPr/>
          <p:nvPr/>
        </p:nvSpPr>
        <p:spPr>
          <a:xfrm>
            <a:off x="1466125" y="3398147"/>
            <a:ext cx="1942582" cy="2800767"/>
          </a:xfrm>
          <a:prstGeom prst="rect">
            <a:avLst/>
          </a:prstGeom>
        </p:spPr>
        <p:txBody>
          <a:bodyPr wrap="square">
            <a:spAutoFit/>
          </a:bodyPr>
          <a:lstStyle/>
          <a:p>
            <a:r>
              <a:rPr lang="ja-JP" altLang="en-US"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湘ゼミ歴</a:t>
            </a:r>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小</a:t>
            </a:r>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6</a:t>
            </a:r>
            <a:r>
              <a:rPr lang="ja-JP"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～中</a:t>
            </a:r>
            <a:r>
              <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1</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冬</a:t>
            </a:r>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p>
          <a:p>
            <a:r>
              <a:rPr lang="ja-JP" altLang="en-US" sz="160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中田教室</a:t>
            </a:r>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中</a:t>
            </a:r>
            <a:r>
              <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1</a:t>
            </a:r>
            <a:r>
              <a:rPr lang="ja-JP"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の</a:t>
            </a:r>
            <a:r>
              <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月</a:t>
            </a:r>
            <a:endPar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難関</a:t>
            </a:r>
            <a:r>
              <a:rPr lang="ja-JP"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高受験</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コース</a:t>
            </a:r>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戸塚教室</a:t>
            </a:r>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endPar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ja-JP" altLang="en-US"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湘ゼミで頑張ったこと</a:t>
            </a:r>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ja-JP" altLang="en-US"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夏ゼミ！</a:t>
            </a:r>
            <a:endPar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a:t>
            </a:r>
            <a:r>
              <a:rPr lang="ja-JP" altLang="en-US"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日</a:t>
            </a:r>
            <a:r>
              <a:rPr lang="en-US" altLang="ja-JP"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15</a:t>
            </a:r>
            <a:r>
              <a:rPr lang="ja-JP" altLang="en-US" sz="16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時間勉強！</a:t>
            </a:r>
            <a:endParaRPr lang="ja-JP" altLang="en-US" sz="1600" dirty="0">
              <a:latin typeface="HGPｺﾞｼｯｸM" panose="020B0600000000000000" pitchFamily="50" charset="-128"/>
              <a:ea typeface="HGPｺﾞｼｯｸM" panose="020B0600000000000000" pitchFamily="50" charset="-128"/>
            </a:endParaRPr>
          </a:p>
        </p:txBody>
      </p:sp>
      <p:pic>
        <p:nvPicPr>
          <p:cNvPr id="1026" name="Picture 2" descr="https://4.bp.blogspot.com/-TgAg2wJbzCQ/WM9YGeSmaMI/AAAAAAABCv0/TJiPhU0-XCY4El8UmUh9jsO24v8dKJbxQCLcB/s800/pen_marker_set_ope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859" r="50073"/>
          <a:stretch/>
        </p:blipFill>
        <p:spPr bwMode="auto">
          <a:xfrm rot="1290170">
            <a:off x="5963628" y="404386"/>
            <a:ext cx="253449" cy="1455443"/>
          </a:xfrm>
          <a:prstGeom prst="rect">
            <a:avLst/>
          </a:prstGeom>
          <a:noFill/>
          <a:extLst>
            <a:ext uri="{909E8E84-426E-40DD-AFC4-6F175D3DCCD1}">
              <a14:hiddenFill xmlns:a14="http://schemas.microsoft.com/office/drawing/2010/main">
                <a:solidFill>
                  <a:srgbClr val="FFFFFF"/>
                </a:solidFill>
              </a14:hiddenFill>
            </a:ext>
          </a:extLst>
        </p:spPr>
      </p:pic>
      <p:sp>
        <p:nvSpPr>
          <p:cNvPr id="9" name="円弧 8"/>
          <p:cNvSpPr/>
          <p:nvPr/>
        </p:nvSpPr>
        <p:spPr>
          <a:xfrm rot="10954510" flipH="1">
            <a:off x="1293800" y="1478854"/>
            <a:ext cx="4859236" cy="486064"/>
          </a:xfrm>
          <a:prstGeom prst="arc">
            <a:avLst>
              <a:gd name="adj1" fmla="val 11579368"/>
              <a:gd name="adj2" fmla="val 15133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rot="21040502">
            <a:off x="1092688" y="2144282"/>
            <a:ext cx="1291489" cy="435160"/>
          </a:xfrm>
          <a:prstGeom prst="rect">
            <a:avLst/>
          </a:prstGeom>
          <a:noFill/>
        </p:spPr>
        <p:txBody>
          <a:bodyPr wrap="square" rtlCol="0">
            <a:prstTxWarp prst="textCanDown">
              <a:avLst>
                <a:gd name="adj" fmla="val 16132"/>
              </a:avLst>
            </a:prstTxWarp>
            <a:spAutoFit/>
          </a:bodyPr>
          <a:lstStyle/>
          <a:p>
            <a:r>
              <a:rPr kumimoji="1" lang="en-US" altLang="ja-JP" b="1" dirty="0">
                <a:solidFill>
                  <a:schemeClr val="bg1"/>
                </a:solidFill>
                <a:latin typeface="Castellar" panose="020A0402060406010301" pitchFamily="18" charset="0"/>
              </a:rPr>
              <a:t>Profile</a:t>
            </a:r>
            <a:endParaRPr kumimoji="1" lang="ja-JP" altLang="en-US" b="1" dirty="0">
              <a:solidFill>
                <a:schemeClr val="bg1"/>
              </a:solidFill>
              <a:latin typeface="Castellar" panose="020A0402060406010301" pitchFamily="18" charset="0"/>
            </a:endParaRPr>
          </a:p>
        </p:txBody>
      </p:sp>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815" y="-38100"/>
            <a:ext cx="985838" cy="985838"/>
          </a:xfrm>
          <a:prstGeom prst="rect">
            <a:avLst/>
          </a:prstGeom>
        </p:spPr>
      </p:pic>
      <p:sp>
        <p:nvSpPr>
          <p:cNvPr id="7" name="テキスト ボックス 6"/>
          <p:cNvSpPr txBox="1"/>
          <p:nvPr/>
        </p:nvSpPr>
        <p:spPr>
          <a:xfrm>
            <a:off x="538637" y="809067"/>
            <a:ext cx="1753355" cy="1169551"/>
          </a:xfrm>
          <a:prstGeom prst="rect">
            <a:avLst/>
          </a:prstGeom>
          <a:noFill/>
        </p:spPr>
        <p:txBody>
          <a:bodyPr wrap="square" rtlCol="0">
            <a:spAutoFit/>
          </a:bodyPr>
          <a:lstStyle/>
          <a:p>
            <a:pPr algn="ctr"/>
            <a:r>
              <a:rPr kumimoji="1" lang="ja-JP" altLang="en-US" sz="1400" dirty="0" smtClean="0">
                <a:latin typeface="たぬき油性マジック" panose="02000600000000000000" pitchFamily="2" charset="-128"/>
                <a:ea typeface="たぬき油性マジック" panose="02000600000000000000" pitchFamily="2" charset="-128"/>
              </a:rPr>
              <a:t>柏陽高校　卒業</a:t>
            </a:r>
            <a:endParaRPr kumimoji="1" lang="en-US" altLang="ja-JP" sz="1400" dirty="0" smtClean="0">
              <a:latin typeface="たぬき油性マジック" panose="02000600000000000000" pitchFamily="2" charset="-128"/>
              <a:ea typeface="たぬき油性マジック" panose="02000600000000000000" pitchFamily="2" charset="-128"/>
            </a:endParaRPr>
          </a:p>
          <a:p>
            <a:pPr algn="ctr"/>
            <a:endParaRPr kumimoji="1" lang="en-US" altLang="ja-JP" sz="1400" dirty="0" smtClean="0">
              <a:latin typeface="たぬき油性マジック" panose="02000600000000000000" pitchFamily="2" charset="-128"/>
              <a:ea typeface="たぬき油性マジック" panose="02000600000000000000" pitchFamily="2" charset="-128"/>
            </a:endParaRPr>
          </a:p>
          <a:p>
            <a:pPr algn="ctr"/>
            <a:r>
              <a:rPr kumimoji="1" lang="ja-JP" altLang="en-US" sz="1400" dirty="0" smtClean="0">
                <a:latin typeface="たぬき油性マジック" panose="02000600000000000000" pitchFamily="2" charset="-128"/>
                <a:ea typeface="たぬき油性マジック" panose="02000600000000000000" pitchFamily="2" charset="-128"/>
              </a:rPr>
              <a:t>早稲田大学</a:t>
            </a:r>
            <a:endParaRPr kumimoji="1" lang="en-US" altLang="ja-JP" sz="1400" dirty="0" smtClean="0">
              <a:latin typeface="たぬき油性マジック" panose="02000600000000000000" pitchFamily="2" charset="-128"/>
              <a:ea typeface="たぬき油性マジック" panose="02000600000000000000" pitchFamily="2" charset="-128"/>
            </a:endParaRPr>
          </a:p>
          <a:p>
            <a:pPr algn="ctr"/>
            <a:r>
              <a:rPr kumimoji="1" lang="ja-JP" altLang="en-US" sz="1400" dirty="0" smtClean="0">
                <a:latin typeface="たぬき油性マジック" panose="02000600000000000000" pitchFamily="2" charset="-128"/>
                <a:ea typeface="たぬき油性マジック" panose="02000600000000000000" pitchFamily="2" charset="-128"/>
              </a:rPr>
              <a:t>教育学部教育学科</a:t>
            </a:r>
            <a:endParaRPr kumimoji="1" lang="en-US" altLang="ja-JP" sz="1400" dirty="0" smtClean="0">
              <a:latin typeface="たぬき油性マジック" panose="02000600000000000000" pitchFamily="2" charset="-128"/>
              <a:ea typeface="たぬき油性マジック" panose="02000600000000000000" pitchFamily="2" charset="-128"/>
            </a:endParaRPr>
          </a:p>
          <a:p>
            <a:pPr algn="ctr"/>
            <a:r>
              <a:rPr kumimoji="1" lang="ja-JP" altLang="en-US" sz="1400" dirty="0" smtClean="0">
                <a:latin typeface="たぬき油性マジック" panose="02000600000000000000" pitchFamily="2" charset="-128"/>
                <a:ea typeface="たぬき油性マジック" panose="02000600000000000000" pitchFamily="2" charset="-128"/>
              </a:rPr>
              <a:t> 在学</a:t>
            </a:r>
            <a:endParaRPr kumimoji="1" lang="en-US" altLang="ja-JP" sz="1400" dirty="0" smtClean="0">
              <a:latin typeface="たぬき油性マジック" panose="02000600000000000000" pitchFamily="2" charset="-128"/>
              <a:ea typeface="たぬき油性マジック" panose="02000600000000000000" pitchFamily="2" charset="-128"/>
            </a:endParaRPr>
          </a:p>
        </p:txBody>
      </p:sp>
      <p:pic>
        <p:nvPicPr>
          <p:cNvPr id="8" name="Picture 2" descr="カップスリーブ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3271" y="6827872"/>
            <a:ext cx="1985364" cy="226898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163449" y="3037479"/>
            <a:ext cx="1619250" cy="1200329"/>
          </a:xfrm>
          <a:prstGeom prst="rect">
            <a:avLst/>
          </a:prstGeom>
          <a:noFill/>
        </p:spPr>
        <p:txBody>
          <a:bodyPr wrap="square" rtlCol="0">
            <a:spAutoFit/>
          </a:bodyPr>
          <a:lstStyle/>
          <a:p>
            <a:pPr algn="ctr"/>
            <a:r>
              <a:rPr kumimoji="1" lang="ja-JP" altLang="en-US" dirty="0" smtClean="0">
                <a:latin typeface="HGｺﾞｼｯｸM" panose="020B0609000000000000" pitchFamily="49" charset="-128"/>
                <a:ea typeface="HGｺﾞｼｯｸM" panose="020B0609000000000000" pitchFamily="49" charset="-128"/>
              </a:rPr>
              <a:t>受験科目</a:t>
            </a:r>
            <a:endParaRPr kumimoji="1" lang="en-US" altLang="ja-JP" dirty="0" smtClean="0">
              <a:latin typeface="HGｺﾞｼｯｸM" panose="020B0609000000000000" pitchFamily="49" charset="-128"/>
              <a:ea typeface="HGｺﾞｼｯｸM" panose="020B0609000000000000" pitchFamily="49" charset="-128"/>
            </a:endParaRPr>
          </a:p>
          <a:p>
            <a:pPr algn="ctr"/>
            <a:r>
              <a:rPr kumimoji="1" lang="ja-JP" altLang="en-US" dirty="0" smtClean="0">
                <a:latin typeface="HGｺﾞｼｯｸM" panose="020B0609000000000000" pitchFamily="49" charset="-128"/>
                <a:ea typeface="HGｺﾞｼｯｸM" panose="020B0609000000000000" pitchFamily="49" charset="-128"/>
              </a:rPr>
              <a:t>英語</a:t>
            </a:r>
            <a:endParaRPr kumimoji="1" lang="en-US" altLang="ja-JP" dirty="0" smtClean="0">
              <a:latin typeface="HGｺﾞｼｯｸM" panose="020B0609000000000000" pitchFamily="49" charset="-128"/>
              <a:ea typeface="HGｺﾞｼｯｸM" panose="020B0609000000000000" pitchFamily="49" charset="-128"/>
            </a:endParaRPr>
          </a:p>
          <a:p>
            <a:pPr algn="ctr"/>
            <a:r>
              <a:rPr kumimoji="1" lang="ja-JP" altLang="en-US" dirty="0" smtClean="0">
                <a:latin typeface="HGｺﾞｼｯｸM" panose="020B0609000000000000" pitchFamily="49" charset="-128"/>
                <a:ea typeface="HGｺﾞｼｯｸM" panose="020B0609000000000000" pitchFamily="49" charset="-128"/>
              </a:rPr>
              <a:t>国語</a:t>
            </a:r>
            <a:endParaRPr kumimoji="1" lang="en-US" altLang="ja-JP" dirty="0" smtClean="0">
              <a:latin typeface="HGｺﾞｼｯｸM" panose="020B0609000000000000" pitchFamily="49" charset="-128"/>
              <a:ea typeface="HGｺﾞｼｯｸM" panose="020B0609000000000000" pitchFamily="49" charset="-128"/>
            </a:endParaRPr>
          </a:p>
          <a:p>
            <a:pPr algn="ctr"/>
            <a:r>
              <a:rPr kumimoji="1" lang="ja-JP" altLang="en-US" dirty="0">
                <a:latin typeface="HGｺﾞｼｯｸM" panose="020B0609000000000000" pitchFamily="49" charset="-128"/>
                <a:ea typeface="HGｺﾞｼｯｸM" panose="020B0609000000000000" pitchFamily="49" charset="-128"/>
              </a:rPr>
              <a:t>日本史</a:t>
            </a:r>
          </a:p>
        </p:txBody>
      </p:sp>
      <p:sp>
        <p:nvSpPr>
          <p:cNvPr id="14" name="正方形/長方形 13"/>
          <p:cNvSpPr/>
          <p:nvPr/>
        </p:nvSpPr>
        <p:spPr>
          <a:xfrm rot="20400087">
            <a:off x="3559437" y="6887548"/>
            <a:ext cx="3429000" cy="1323439"/>
          </a:xfrm>
          <a:prstGeom prst="rect">
            <a:avLst/>
          </a:prstGeom>
        </p:spPr>
        <p:txBody>
          <a:bodyPr>
            <a:spAutoFit/>
          </a:bodyPr>
          <a:lstStyle/>
          <a:p>
            <a:pPr algn="ctr">
              <a:spcAft>
                <a:spcPts val="0"/>
              </a:spcAft>
            </a:pP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高校の志望校</a:t>
            </a:r>
            <a:r>
              <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rPr>
              <a:t>を決めた</a:t>
            </a: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時期</a:t>
            </a:r>
            <a:endPar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endParaRPr>
          </a:p>
          <a:p>
            <a:pPr algn="ctr">
              <a:spcAft>
                <a:spcPts val="0"/>
              </a:spcAft>
            </a:pPr>
            <a:r>
              <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rPr>
              <a:t>中</a:t>
            </a:r>
            <a:r>
              <a:rPr lang="en-US"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rPr>
              <a:t>1</a:t>
            </a:r>
            <a:r>
              <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rPr>
              <a:t>の</a:t>
            </a: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秋</a:t>
            </a:r>
            <a:endParaRPr lang="en-US"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endParaRPr>
          </a:p>
          <a:p>
            <a:pPr algn="ctr">
              <a:spcAft>
                <a:spcPts val="0"/>
              </a:spcAft>
            </a:pP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文化</a:t>
            </a:r>
            <a:r>
              <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rPr>
              <a:t>祭に行って直感的</a:t>
            </a: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に</a:t>
            </a:r>
            <a:endParaRPr lang="en-US"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endParaRPr>
          </a:p>
          <a:p>
            <a:pPr algn="ctr">
              <a:spcAft>
                <a:spcPts val="0"/>
              </a:spcAft>
            </a:pP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a:t>
            </a:r>
            <a:r>
              <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rPr>
              <a:t>ココに行きたい！</a:t>
            </a: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a:t>
            </a:r>
            <a:endParaRPr lang="en-US"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endParaRPr>
          </a:p>
          <a:p>
            <a:pPr algn="ctr">
              <a:spcAft>
                <a:spcPts val="0"/>
              </a:spcAft>
            </a:pPr>
            <a:r>
              <a:rPr lang="ja-JP" altLang="ja-JP"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と思</a:t>
            </a:r>
            <a:r>
              <a:rPr lang="ja-JP" altLang="en-US" sz="1600" kern="100" dirty="0" smtClean="0">
                <a:latin typeface="HGSｺﾞｼｯｸM" panose="020B0600000000000000" pitchFamily="50" charset="-128"/>
                <a:ea typeface="HGSｺﾞｼｯｸM" panose="020B0600000000000000" pitchFamily="50" charset="-128"/>
                <a:cs typeface="Times New Roman" panose="02020603050405020304" pitchFamily="18" charset="0"/>
              </a:rPr>
              <a:t>った。</a:t>
            </a:r>
            <a:endParaRPr lang="ja-JP" altLang="ja-JP" sz="1600" kern="100" dirty="0">
              <a:latin typeface="HGSｺﾞｼｯｸM" panose="020B0600000000000000" pitchFamily="50" charset="-128"/>
              <a:ea typeface="HGSｺﾞｼｯｸM" panose="020B0600000000000000" pitchFamily="50" charset="-128"/>
              <a:cs typeface="Times New Roman" panose="02020603050405020304" pitchFamily="18" charset="0"/>
            </a:endParaRPr>
          </a:p>
        </p:txBody>
      </p:sp>
      <p:sp>
        <p:nvSpPr>
          <p:cNvPr id="15" name="テキスト ボックス 14"/>
          <p:cNvSpPr txBox="1"/>
          <p:nvPr/>
        </p:nvSpPr>
        <p:spPr>
          <a:xfrm>
            <a:off x="422562" y="7962365"/>
            <a:ext cx="1908357" cy="646331"/>
          </a:xfrm>
          <a:prstGeom prst="flowChartManualOperation">
            <a:avLst/>
          </a:prstGeom>
          <a:noFill/>
        </p:spPr>
        <p:txBody>
          <a:bodyPr wrap="square" rtlCol="0">
            <a:spAutoFit/>
          </a:bodyPr>
          <a:lstStyle/>
          <a:p>
            <a:pPr algn="ctr"/>
            <a:r>
              <a:rPr kumimoji="1" lang="ja-JP" altLang="en-US" b="1" dirty="0" smtClean="0">
                <a:solidFill>
                  <a:schemeClr val="bg1"/>
                </a:solidFill>
              </a:rPr>
              <a:t>趣味</a:t>
            </a:r>
            <a:endParaRPr kumimoji="1" lang="en-US" altLang="ja-JP" b="1" dirty="0" smtClean="0">
              <a:solidFill>
                <a:schemeClr val="bg1"/>
              </a:solidFill>
            </a:endParaRPr>
          </a:p>
          <a:p>
            <a:pPr algn="ctr"/>
            <a:r>
              <a:rPr kumimoji="1" lang="ja-JP" altLang="en-US" b="1" dirty="0" smtClean="0">
                <a:solidFill>
                  <a:schemeClr val="bg1"/>
                </a:solidFill>
              </a:rPr>
              <a:t>楽器演奏</a:t>
            </a:r>
            <a:endParaRPr kumimoji="1" lang="ja-JP" altLang="en-US" b="1" dirty="0">
              <a:solidFill>
                <a:schemeClr val="bg1"/>
              </a:solidFill>
            </a:endParaRPr>
          </a:p>
        </p:txBody>
      </p:sp>
    </p:spTree>
    <p:extLst>
      <p:ext uri="{BB962C8B-B14F-4D97-AF65-F5344CB8AC3E}">
        <p14:creationId xmlns:p14="http://schemas.microsoft.com/office/powerpoint/2010/main" val="1153988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04274" y="6711191"/>
            <a:ext cx="6753726" cy="50678"/>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flipV="1">
            <a:off x="104274" y="8064123"/>
            <a:ext cx="6753726" cy="45719"/>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0" y="385095"/>
            <a:ext cx="6858000" cy="6740307"/>
          </a:xfrm>
          <a:prstGeom prst="rect">
            <a:avLst/>
          </a:prstGeom>
        </p:spPr>
        <p:txBody>
          <a:bodyPr wrap="square">
            <a:spAutoFit/>
          </a:bodyPr>
          <a:lstStyle/>
          <a:p>
            <a:pPr algn="just">
              <a:spcAft>
                <a:spcPts val="0"/>
              </a:spcAft>
            </a:pPr>
            <a:r>
              <a:rPr lang="ja-JP" altLang="en-US"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高校</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に入学して期待したこと、あるいは不安だったことを教えてください。</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新しい</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友達ができることと柏陽独自のプログラムで何ができるか楽しみでした。</a:t>
            </a:r>
          </a:p>
          <a:p>
            <a:pPr algn="just">
              <a:spcAft>
                <a:spcPts val="0"/>
              </a:spcAft>
            </a:pP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プログラムでは「科学と文化」という授業で「最も涼しいうちわの形」の研究をしました</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a:t>
            </a:r>
            <a:endParaRPr lang="en-US"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不安</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なことは「勉強についていけるか」です。</a:t>
            </a:r>
          </a:p>
          <a:p>
            <a:pPr algn="just">
              <a:spcAft>
                <a:spcPts val="0"/>
              </a:spcAft>
            </a:pP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b="1"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実際</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に高校生活を送るうえで楽しかったこと、あるいは大変だったことを教えてください。</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行事</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が生徒主体ですごく充実していました。出会った友達も最高でした。</a:t>
            </a:r>
          </a:p>
          <a:p>
            <a:pPr algn="just">
              <a:spcAft>
                <a:spcPts val="0"/>
              </a:spcAft>
            </a:pP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予想通り勉強について行くのは大変で、定期テストも難しかった印象があります。</a:t>
            </a:r>
          </a:p>
          <a:p>
            <a:pPr algn="just">
              <a:spcAft>
                <a:spcPts val="0"/>
              </a:spcAft>
            </a:pP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今思うと（特に数学の）勉強時間が足りなかったかもと感じます。</a:t>
            </a:r>
          </a:p>
          <a:p>
            <a:pPr algn="just">
              <a:spcAft>
                <a:spcPts val="0"/>
              </a:spcAft>
            </a:pP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p>
          <a:p>
            <a:pPr algn="just">
              <a:spcAft>
                <a:spcPts val="0"/>
              </a:spcAft>
            </a:pP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高校生</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のうちにこれはやっておいて良かったこと</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a:t>
            </a:r>
            <a:endParaRPr lang="en-US"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b="1"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あるいは</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これをやっておけばよかったことを教えてください。</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英語</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の“読む”以外の技能を磨いておけばよかったです。</a:t>
            </a:r>
          </a:p>
          <a:p>
            <a:pPr algn="just">
              <a:spcAft>
                <a:spcPts val="0"/>
              </a:spcAft>
            </a:pP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それぞれ</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en-US"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L</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：入試</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直前に対策するのではなく</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a:t>
            </a:r>
            <a:endPar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計画的</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かつ長期的に練習すること</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en-US"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W</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：例文</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を自分で作ってみる</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en-US"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S</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：学校の授業や英会話教室などの活用</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a:t>
            </a:r>
            <a:endParaRPr lang="en-US"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また</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は自分で声にだす</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練習が</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大切だと思います。</a:t>
            </a:r>
          </a:p>
          <a:p>
            <a:pPr algn="just">
              <a:spcAft>
                <a:spcPts val="0"/>
              </a:spcAft>
            </a:pP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河合</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塾マナビスに入塾しようと思ったきっかけを教えてください。</a:t>
            </a:r>
          </a:p>
          <a:p>
            <a:pPr algn="just">
              <a:spcAft>
                <a:spcPts val="0"/>
              </a:spcAft>
            </a:pPr>
            <a:r>
              <a:rPr lang="ja-JP" altLang="en-US"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入学</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して</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すぐ</a:t>
            </a: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の</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授業</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で</a:t>
            </a: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1</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回聞いてすぐ理解が通用しないと痛感しました</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a:t>
            </a:r>
            <a:endPar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少し</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焦りが出て、家と学校の中間地点にあったマナビスで通いやすさも</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あり</a:t>
            </a:r>
            <a:r>
              <a:rPr lang="ja-JP" altLang="en-US" sz="1200" kern="100" dirty="0">
                <a:latin typeface="HGｺﾞｼｯｸE" panose="020B0909000000000000" pitchFamily="49" charset="-128"/>
                <a:ea typeface="HGｺﾞｼｯｸE" panose="020B0909000000000000" pitchFamily="49" charset="-128"/>
                <a:cs typeface="Times New Roman" panose="02020603050405020304" pitchFamily="18" charset="0"/>
              </a:rPr>
              <a:t>入</a:t>
            </a: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塾を決</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めました</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a:t>
            </a:r>
          </a:p>
          <a:p>
            <a:pPr algn="just">
              <a:spcAft>
                <a:spcPts val="0"/>
              </a:spcAft>
            </a:pP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当時</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の塾での思い出や心に残った出来事を教えてください。</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秋</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の高</a:t>
            </a: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3</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記述模試の結果が悪かった</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時</a:t>
            </a: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アドバイザーの方に</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今まですごく頑張ってきたよね」「一旦難しい問題から離れて易しめの問題でちょっと休憩してみよう」など慰めてもらいました。</a:t>
            </a:r>
          </a:p>
          <a:p>
            <a:pPr algn="just">
              <a:spcAft>
                <a:spcPts val="0"/>
              </a:spcAft>
            </a:pP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そこから気持ちを切り替え勉強することができました。</a:t>
            </a:r>
          </a:p>
          <a:p>
            <a:pPr algn="just">
              <a:spcAft>
                <a:spcPts val="0"/>
              </a:spcAft>
            </a:pP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b="1" u="sng" kern="100" dirty="0" smtClean="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a:t>
            </a:r>
            <a:r>
              <a:rPr lang="ja-JP" altLang="ja-JP" sz="1200" b="1" u="sng" kern="100" dirty="0">
                <a:solidFill>
                  <a:schemeClr val="accent4"/>
                </a:solidFill>
                <a:latin typeface="HGｺﾞｼｯｸE" panose="020B0909000000000000" pitchFamily="49" charset="-128"/>
                <a:ea typeface="HGｺﾞｼｯｸE" panose="020B0909000000000000" pitchFamily="49" charset="-128"/>
                <a:cs typeface="Times New Roman" panose="02020603050405020304" pitchFamily="18" charset="0"/>
              </a:rPr>
              <a:t>大学の）志望校を決めた時期と志望理由を教えてください。</a:t>
            </a:r>
          </a:p>
          <a:p>
            <a:pPr algn="just">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r>
              <a:rPr lang="ja-JP"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高</a:t>
            </a:r>
            <a:r>
              <a:rPr lang="en-US" altLang="ja-JP"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3</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の</a:t>
            </a: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4</a:t>
            </a:r>
            <a:r>
              <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月頃です。元々、国立志望でした。というのも幼稚園教諭の免許が取りたかったという理由がありましたが、志望校を私立に変えた時期で知名度で決めました。</a:t>
            </a:r>
          </a:p>
          <a:p>
            <a:pPr algn="just">
              <a:spcAft>
                <a:spcPts val="0"/>
              </a:spcAft>
            </a:pPr>
            <a:r>
              <a:rPr lang="en-US"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rPr>
              <a:t> </a:t>
            </a: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a:p>
            <a:pPr algn="r">
              <a:spcAft>
                <a:spcPts val="0"/>
              </a:spcAft>
            </a:pPr>
            <a:r>
              <a:rPr lang="ja-JP" altLang="en-US" sz="1200" kern="100" dirty="0" smtClean="0">
                <a:latin typeface="HGｺﾞｼｯｸE" panose="020B0909000000000000" pitchFamily="49" charset="-128"/>
                <a:ea typeface="HGｺﾞｼｯｸE" panose="020B0909000000000000" pitchFamily="49" charset="-128"/>
                <a:cs typeface="Times New Roman" panose="02020603050405020304" pitchFamily="18" charset="0"/>
              </a:rPr>
              <a:t>　　　　　　　　　　　　　</a:t>
            </a:r>
            <a:endParaRPr lang="ja-JP" altLang="ja-JP" sz="1200" kern="100" dirty="0">
              <a:latin typeface="HGｺﾞｼｯｸE" panose="020B0909000000000000" pitchFamily="49" charset="-128"/>
              <a:ea typeface="HGｺﾞｼｯｸE" panose="020B0909000000000000" pitchFamily="49" charset="-128"/>
              <a:cs typeface="Times New Roman" panose="02020603050405020304" pitchFamily="18" charset="0"/>
            </a:endParaRPr>
          </a:p>
        </p:txBody>
      </p:sp>
      <p:pic>
        <p:nvPicPr>
          <p:cNvPr id="2050" name="Picture 2" descr="https://illustimage.com/photo/dl/7798.png?201809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88" y="6842487"/>
            <a:ext cx="1141018" cy="114101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864" y="2150211"/>
            <a:ext cx="1816482" cy="1816482"/>
          </a:xfrm>
          <a:prstGeom prst="rect">
            <a:avLst/>
          </a:prstGeom>
          <a:ln>
            <a:solidFill>
              <a:srgbClr val="FFC000"/>
            </a:solidFill>
          </a:ln>
        </p:spPr>
      </p:pic>
      <p:sp>
        <p:nvSpPr>
          <p:cNvPr id="6" name="正方形/長方形 5"/>
          <p:cNvSpPr/>
          <p:nvPr/>
        </p:nvSpPr>
        <p:spPr>
          <a:xfrm>
            <a:off x="0" y="8280994"/>
            <a:ext cx="6858000" cy="1754326"/>
          </a:xfrm>
          <a:prstGeom prst="rect">
            <a:avLst/>
          </a:prstGeom>
        </p:spPr>
        <p:txBody>
          <a:bodyPr wrap="square">
            <a:spAutoFit/>
          </a:bodyPr>
          <a:lstStyle/>
          <a:p>
            <a:pPr algn="just">
              <a:spcAft>
                <a:spcPts val="0"/>
              </a:spcAft>
            </a:pPr>
            <a:r>
              <a:rPr lang="ja-JP" altLang="en-US" sz="1200" b="1" kern="100" dirty="0" smtClean="0">
                <a:solidFill>
                  <a:schemeClr val="accent4"/>
                </a:solidFill>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200" b="1" u="sng" kern="100" dirty="0" smtClean="0">
                <a:solidFill>
                  <a:schemeClr val="accent4"/>
                </a:solidFill>
                <a:latin typeface="HGSｺﾞｼｯｸE" panose="020B0900000000000000" pitchFamily="50" charset="-128"/>
                <a:ea typeface="HGSｺﾞｼｯｸE" panose="020B0900000000000000" pitchFamily="50" charset="-128"/>
                <a:cs typeface="Times New Roman" panose="02020603050405020304" pitchFamily="18" charset="0"/>
              </a:rPr>
              <a:t>苦手</a:t>
            </a:r>
            <a:r>
              <a:rPr lang="ja-JP" altLang="ja-JP" sz="1200" b="1" u="sng" kern="100" dirty="0">
                <a:solidFill>
                  <a:schemeClr val="accent4"/>
                </a:solidFill>
                <a:latin typeface="HGSｺﾞｼｯｸE" panose="020B0900000000000000" pitchFamily="50" charset="-128"/>
                <a:ea typeface="HGSｺﾞｼｯｸE" panose="020B0900000000000000" pitchFamily="50" charset="-128"/>
                <a:cs typeface="Times New Roman" panose="02020603050405020304" pitchFamily="18" charset="0"/>
              </a:rPr>
              <a:t>科目は何でしたか。また対策したことを教えてください。</a:t>
            </a:r>
          </a:p>
          <a:p>
            <a:pPr algn="just">
              <a:spcAft>
                <a:spcPts val="0"/>
              </a:spcAft>
            </a:pPr>
            <a:r>
              <a:rPr lang="ja-JP" altLang="en-US"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英語</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です。毎日やること（ノルマ）を</a:t>
            </a: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決め</a:t>
            </a:r>
            <a:r>
              <a:rPr lang="ja-JP" altLang="en-US"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て</a:t>
            </a: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欠かさず</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やるようにしました。</a:t>
            </a:r>
          </a:p>
          <a:p>
            <a:pPr algn="just">
              <a:spcAft>
                <a:spcPts val="0"/>
              </a:spcAft>
            </a:pP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単語と文法を疎かにせず、単語はターゲットや鉄壁、文法はマナビスのテキストや参考書を毎日やりました。</a:t>
            </a:r>
            <a:endParaRPr lang="en-US"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endParaRPr>
          </a:p>
          <a:p>
            <a:pPr algn="just">
              <a:spcAft>
                <a:spcPts val="0"/>
              </a:spcAft>
            </a:pPr>
            <a:endPar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endParaRPr>
          </a:p>
          <a:p>
            <a:pPr>
              <a:spcAft>
                <a:spcPts val="0"/>
              </a:spcAft>
            </a:pPr>
            <a:r>
              <a:rPr lang="ja-JP" altLang="en-US" sz="1200" kern="1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200" b="1" u="sng" kern="100" dirty="0" smtClean="0">
                <a:solidFill>
                  <a:schemeClr val="accent4"/>
                </a:solidFill>
                <a:latin typeface="HGSｺﾞｼｯｸE" panose="020B0900000000000000" pitchFamily="50" charset="-128"/>
                <a:ea typeface="HGSｺﾞｼｯｸE" panose="020B0900000000000000" pitchFamily="50" charset="-128"/>
                <a:cs typeface="Times New Roman" panose="02020603050405020304" pitchFamily="18" charset="0"/>
              </a:rPr>
              <a:t>これから</a:t>
            </a:r>
            <a:r>
              <a:rPr lang="ja-JP" altLang="ja-JP" sz="1200" b="1" u="sng" kern="100" dirty="0">
                <a:solidFill>
                  <a:schemeClr val="accent4"/>
                </a:solidFill>
                <a:latin typeface="HGSｺﾞｼｯｸE" panose="020B0900000000000000" pitchFamily="50" charset="-128"/>
                <a:ea typeface="HGSｺﾞｼｯｸE" panose="020B0900000000000000" pitchFamily="50" charset="-128"/>
                <a:cs typeface="Times New Roman" panose="02020603050405020304" pitchFamily="18" charset="0"/>
              </a:rPr>
              <a:t>新生活が始まる高校生に向けてメッセージをお願いします。</a:t>
            </a:r>
          </a:p>
          <a:p>
            <a:pPr>
              <a:spcAft>
                <a:spcPts val="0"/>
              </a:spcAft>
            </a:pPr>
            <a:r>
              <a:rPr lang="ja-JP" altLang="en-US"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中学</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より悩みや大変なことも増えると思いますが</a:t>
            </a: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、楽しい</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こともきっと沢山あり</a:t>
            </a:r>
            <a:r>
              <a:rPr lang="ja-JP" altLang="en-US"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ま</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す</a:t>
            </a:r>
            <a:r>
              <a:rPr lang="ja-JP" altLang="en-US" sz="1200" kern="100" dirty="0">
                <a:latin typeface="HGSｺﾞｼｯｸE" panose="020B0900000000000000" pitchFamily="50" charset="-128"/>
                <a:ea typeface="HGSｺﾞｼｯｸE" panose="020B0900000000000000" pitchFamily="50" charset="-128"/>
                <a:cs typeface="Times New Roman" panose="02020603050405020304" pitchFamily="18" charset="0"/>
              </a:rPr>
              <a:t>。</a:t>
            </a:r>
            <a:endPar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endParaRPr>
          </a:p>
          <a:p>
            <a:pPr>
              <a:spcAft>
                <a:spcPts val="0"/>
              </a:spcAft>
            </a:pP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遊び</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と勉強など</a:t>
            </a:r>
            <a:r>
              <a:rPr lang="ja-JP" altLang="ja-JP" sz="1200" kern="100" dirty="0" smtClean="0">
                <a:latin typeface="HGSｺﾞｼｯｸE" panose="020B0900000000000000" pitchFamily="50" charset="-128"/>
                <a:ea typeface="HGSｺﾞｼｯｸE" panose="020B0900000000000000" pitchFamily="50" charset="-128"/>
                <a:cs typeface="Times New Roman" panose="02020603050405020304" pitchFamily="18" charset="0"/>
              </a:rPr>
              <a:t>、何事</a:t>
            </a:r>
            <a:r>
              <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rPr>
              <a:t>もバランスを大切に過ごしてください。</a:t>
            </a:r>
          </a:p>
          <a:p>
            <a:pPr>
              <a:spcAft>
                <a:spcPts val="0"/>
              </a:spcAft>
            </a:pPr>
            <a:endParaRPr lang="ja-JP" altLang="ja-JP" sz="1200" kern="100" dirty="0">
              <a:latin typeface="HGSｺﾞｼｯｸE" panose="020B0900000000000000" pitchFamily="50" charset="-128"/>
              <a:ea typeface="HGS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12849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2980271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1064</TotalTime>
  <Words>725</Words>
  <Application>Microsoft Office PowerPoint</Application>
  <PresentationFormat>A4 210 x 297 mm</PresentationFormat>
  <Paragraphs>81</Paragraphs>
  <Slides>4</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vt:i4>
      </vt:variant>
    </vt:vector>
  </HeadingPairs>
  <TitlesOfParts>
    <vt:vector size="19" baseType="lpstr">
      <vt:lpstr>HGPｺﾞｼｯｸM</vt:lpstr>
      <vt:lpstr>HGSｺﾞｼｯｸE</vt:lpstr>
      <vt:lpstr>HGSｺﾞｼｯｸM</vt:lpstr>
      <vt:lpstr>HGｺﾞｼｯｸE</vt:lpstr>
      <vt:lpstr>HGｺﾞｼｯｸM</vt:lpstr>
      <vt:lpstr>たぬき油性マジック</vt:lpstr>
      <vt:lpstr>游ゴシック</vt:lpstr>
      <vt:lpstr>游ゴシック Light</vt:lpstr>
      <vt:lpstr>Arial</vt:lpstr>
      <vt:lpstr>Berlin Sans FB</vt:lpstr>
      <vt:lpstr>Calibri</vt:lpstr>
      <vt:lpstr>Calibri Light</vt:lpstr>
      <vt:lpstr>Castellar</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戸塚校 スタッフ1</dc:creator>
  <cp:lastModifiedBy>戸塚校 スタッフ1</cp:lastModifiedBy>
  <cp:revision>69</cp:revision>
  <cp:lastPrinted>2021-02-18T06:50:31Z</cp:lastPrinted>
  <dcterms:created xsi:type="dcterms:W3CDTF">2020-10-17T08:01:43Z</dcterms:created>
  <dcterms:modified xsi:type="dcterms:W3CDTF">2021-10-01T08:30:54Z</dcterms:modified>
</cp:coreProperties>
</file>