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34A"/>
    <a:srgbClr val="977149"/>
    <a:srgbClr val="F4B183"/>
    <a:srgbClr val="47464E"/>
    <a:srgbClr val="EE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509-6EE3-421D-8F72-382225C889B0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6E2-C322-49A4-990D-725F1C6D3F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44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509-6EE3-421D-8F72-382225C889B0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6E2-C322-49A4-990D-725F1C6D3F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50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509-6EE3-421D-8F72-382225C889B0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6E2-C322-49A4-990D-725F1C6D3F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5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509-6EE3-421D-8F72-382225C889B0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6E2-C322-49A4-990D-725F1C6D3F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77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509-6EE3-421D-8F72-382225C889B0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6E2-C322-49A4-990D-725F1C6D3F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05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509-6EE3-421D-8F72-382225C889B0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6E2-C322-49A4-990D-725F1C6D3F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43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509-6EE3-421D-8F72-382225C889B0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6E2-C322-49A4-990D-725F1C6D3F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06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509-6EE3-421D-8F72-382225C889B0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6E2-C322-49A4-990D-725F1C6D3F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62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509-6EE3-421D-8F72-382225C889B0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6E2-C322-49A4-990D-725F1C6D3F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27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509-6EE3-421D-8F72-382225C889B0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6E2-C322-49A4-990D-725F1C6D3F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8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509-6EE3-421D-8F72-382225C889B0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D6E2-C322-49A4-990D-725F1C6D3F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48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B509-6EE3-421D-8F72-382225C889B0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D6E2-C322-49A4-990D-725F1C6D3F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48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bg1">
                <a:lumMod val="95000"/>
              </a:schemeClr>
            </a:gs>
            <a:gs pos="41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 rot="12494576">
            <a:off x="70919" y="197691"/>
            <a:ext cx="1733936" cy="1583474"/>
          </a:xfrm>
          <a:prstGeom prst="donut">
            <a:avLst>
              <a:gd name="adj" fmla="val 8246"/>
            </a:avLst>
          </a:prstGeom>
          <a:noFill/>
        </p:spPr>
        <p:txBody>
          <a:bodyPr wrap="square" rtlCol="0">
            <a:prstTxWarp prst="textCircle">
              <a:avLst>
                <a:gd name="adj" fmla="val 13252333"/>
              </a:avLst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" panose="020E0602020502020306" pitchFamily="34" charset="0"/>
                <a:ea typeface="游ゴシック" panose="020B0400000000000000" pitchFamily="50" charset="-128"/>
                <a:cs typeface="+mn-cs"/>
              </a:rPr>
              <a:t>SPECIAL   INTERVIEW</a:t>
            </a:r>
            <a:endParaRPr kumimoji="1" lang="ja-JP" altLang="en-US" sz="2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rlin Sans FB" panose="020E0602020502020306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12295" y="738180"/>
            <a:ext cx="4440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アシスタントアドバイザーが語る</a:t>
            </a:r>
            <a:endParaRPr kumimoji="1" lang="en-US" altLang="ja-JP" sz="1800" b="1" i="0" u="none" strike="noStrike" kern="1200" cap="none" spc="3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受験勉強に向けた心構え　</a:t>
            </a:r>
            <a:endParaRPr kumimoji="1" lang="ja-JP" altLang="en-US" sz="18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12295" y="1708147"/>
            <a:ext cx="434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6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新たな自分に出会う</a:t>
            </a:r>
            <a:endParaRPr kumimoji="1" lang="ja-JP" altLang="en-US" sz="2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12294" y="2333292"/>
            <a:ext cx="5088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河合塾マナビス戸塚校のアシスタントアドバイザー、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波島諄さんは青山学院大学の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年生。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指定校推薦（学校推薦型選抜）で合格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しました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にもかかわらず、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一般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受験生以上にマナビスで勉強していました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そんな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彼のストーリーを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質問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＆回答式で共有したいと思います。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95" y="3441034"/>
            <a:ext cx="4860903" cy="7291355"/>
          </a:xfrm>
          <a:prstGeom prst="rect">
            <a:avLst/>
          </a:prstGeom>
          <a:effectLst>
            <a:outerShdw blurRad="50800" dist="203200" dir="21000000" algn="bl" rotWithShape="0">
              <a:schemeClr val="bg2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4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 rot="19531196">
            <a:off x="5235469" y="673171"/>
            <a:ext cx="952146" cy="577513"/>
          </a:xfrm>
          <a:prstGeom prst="rect">
            <a:avLst/>
          </a:prstGeom>
          <a:solidFill>
            <a:srgbClr val="474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6974" y="9014908"/>
            <a:ext cx="579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Jun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Namishima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 rot="21071552">
            <a:off x="189296" y="430441"/>
            <a:ext cx="479940" cy="1486920"/>
          </a:xfrm>
          <a:prstGeom prst="rect">
            <a:avLst/>
          </a:prstGeom>
          <a:solidFill>
            <a:srgbClr val="97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 rot="21071552">
            <a:off x="516825" y="287995"/>
            <a:ext cx="533666" cy="1152794"/>
          </a:xfrm>
          <a:prstGeom prst="rect">
            <a:avLst/>
          </a:prstGeom>
          <a:solidFill>
            <a:srgbClr val="97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 rot="1340536">
            <a:off x="4808258" y="2015944"/>
            <a:ext cx="970964" cy="929315"/>
          </a:xfrm>
          <a:prstGeom prst="rect">
            <a:avLst/>
          </a:prstGeom>
          <a:solidFill>
            <a:srgbClr val="EE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10519" y="4449170"/>
            <a:ext cx="6868519" cy="414939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4486465"/>
            <a:ext cx="6858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各学年時に思っていたこと</a:t>
            </a:r>
            <a:endParaRPr kumimoji="0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Q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：高校</a:t>
            </a:r>
            <a:r>
              <a:rPr kumimoji="0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年生の冬（</a:t>
            </a:r>
            <a:r>
              <a:rPr kumimoji="0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kumimoji="0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lang="ja-JP" altLang="en-US" sz="1600" b="1" u="sng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</a:t>
            </a:r>
            <a:r>
              <a:rPr kumimoji="0" lang="en-US" altLang="ja-JP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12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kumimoji="0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）、受験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に</a:t>
            </a:r>
            <a:r>
              <a:rPr kumimoji="0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対してどの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ようなことを考えていましたか</a:t>
            </a:r>
            <a:r>
              <a:rPr kumimoji="0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？</a:t>
            </a:r>
            <a:endParaRPr kumimoji="0" lang="en-US" altLang="ja-JP" sz="16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A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：当時、兄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が受験生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でした。</a:t>
            </a:r>
            <a:endParaRPr kumimoji="0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その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姿を見ていて、「受験って大変だ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な～」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と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思って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いました。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ただ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、何をしていいか分からなかったので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、学校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の定期テスト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だけ頑張って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いました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Q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：高校</a:t>
            </a:r>
            <a:r>
              <a:rPr kumimoji="0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年生の冬（</a:t>
            </a:r>
            <a:r>
              <a:rPr kumimoji="0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kumimoji="0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lang="ja-JP" altLang="en-US" sz="1600" b="1" u="sng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</a:t>
            </a:r>
            <a:r>
              <a:rPr kumimoji="0" lang="en-US" altLang="ja-JP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12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月）、受験に対して、どのようなことを考えていましたか？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A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：周りの友達が、高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10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頃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から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急に勉強を始めました！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どうやら、「マナビス」というところに行っているらしい・・・。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「じゃあ僕も行って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みよう」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と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思い体験した後、</a:t>
            </a:r>
            <a:r>
              <a:rPr kumimoji="0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月に入会しました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5" name="減算 4"/>
          <p:cNvSpPr/>
          <p:nvPr/>
        </p:nvSpPr>
        <p:spPr>
          <a:xfrm>
            <a:off x="-326748" y="4837895"/>
            <a:ext cx="3310580" cy="8176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5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無料写真] 試合中のサッカー選手 - パブリックドメインQ：著作権フリー画像素材集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r="3835"/>
          <a:stretch/>
        </p:blipFill>
        <p:spPr bwMode="auto">
          <a:xfrm>
            <a:off x="3616832" y="3001426"/>
            <a:ext cx="2241041" cy="20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90498" y="5140765"/>
            <a:ext cx="6115050" cy="4572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65" b="29684"/>
          <a:stretch/>
        </p:blipFill>
        <p:spPr>
          <a:xfrm>
            <a:off x="723900" y="2984545"/>
            <a:ext cx="2302748" cy="20632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09548" y="749832"/>
            <a:ext cx="64770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Q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</a:t>
            </a:r>
            <a:r>
              <a:rPr kumimoji="0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マナビスでは「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高</a:t>
            </a:r>
            <a:r>
              <a:rPr kumimoji="0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</a:t>
            </a:r>
            <a:r>
              <a:rPr kumimoji="0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10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月から受験生」と伝えています。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月に入会</a:t>
            </a:r>
            <a:r>
              <a:rPr kumimoji="0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していき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なり受験生！というのは</a:t>
            </a:r>
            <a:r>
              <a:rPr kumimoji="0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、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難</a:t>
            </a:r>
            <a:r>
              <a:rPr kumimoji="0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しいのかなと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思います</a:t>
            </a:r>
            <a:r>
              <a:rPr kumimoji="0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。波島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くんは、いつから受験生になれましたか？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A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月だと思います。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月にインフルエンザにかかってしまいました。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月に受講できなかった分を、担当のアシスタントアドバイザーと話し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、</a:t>
            </a:r>
            <a:r>
              <a:rPr kumimoji="0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月ですべて挽回することにしました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  <a:endParaRPr kumimoji="0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月は学校の休みも多く、ひとまず毎日マナビスに通いました。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その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習慣が、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年間以上続きました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9548" y="190500"/>
            <a:ext cx="434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受験生になるきっかけはインフルエンザ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90524" y="5220418"/>
            <a:ext cx="61150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Q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：ずっと一般受験を目指していた波島くんが、指定校推薦を受けることになりました</a:t>
            </a:r>
            <a:r>
              <a:rPr kumimoji="0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。どの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ような心境の変化がありましたか？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A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：毎日受験勉強をしていたので、あくまで一般受験合格を目指していました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。その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中で、「チャンスがあるなら、指定校もいいんじゃないか！？」という家族の言葉を受け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、指定校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推薦を強く考えるようになりました。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Q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：指定校推薦の学内選考が通りました！その時、どう思いましたか？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A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：嬉しさもあったのですが、正直複雑でした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。と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いうのも、その前日、物理の問題を解いていたら、</a:t>
            </a:r>
            <a:r>
              <a:rPr kumimoji="0" lang="ja-JP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めっちゃ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解けたんです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。「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一般受験頑張るぞ！」と思っていたので・・・。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Q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：毎日マナビスで主に受験勉強をしていく中で、定期テストとの両立は厳しいのかなと思います</a:t>
            </a:r>
            <a:r>
              <a:rPr kumimoji="0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。両立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のコツを教えてください！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A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：学校の勉強も受験勉強という意識でやってきました。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マナビスで予習ができていたので、復習として学校の勉強を位置付けていました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。なの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で、両立というよりは、どちらも受験勉強と考えていたので、シンプルに考えることが大事かと。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95273" y="2805718"/>
            <a:ext cx="6115050" cy="4572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09548" y="593113"/>
            <a:ext cx="6115050" cy="4572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42900" y="9699013"/>
            <a:ext cx="6115050" cy="4572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613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</TotalTime>
  <Words>598</Words>
  <Application>Microsoft Office PowerPoint</Application>
  <PresentationFormat>A4 210 x 297 mm</PresentationFormat>
  <Paragraphs>39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HGSｺﾞｼｯｸE</vt:lpstr>
      <vt:lpstr>游ゴシック</vt:lpstr>
      <vt:lpstr>游ゴシック Light</vt:lpstr>
      <vt:lpstr>Arial</vt:lpstr>
      <vt:lpstr>Berlin Sans FB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戸塚校 スタッフ1</dc:creator>
  <cp:lastModifiedBy>戸塚校 スタッフ1</cp:lastModifiedBy>
  <cp:revision>69</cp:revision>
  <cp:lastPrinted>2021-02-18T06:50:31Z</cp:lastPrinted>
  <dcterms:created xsi:type="dcterms:W3CDTF">2020-10-17T08:01:43Z</dcterms:created>
  <dcterms:modified xsi:type="dcterms:W3CDTF">2021-10-01T08:29:18Z</dcterms:modified>
</cp:coreProperties>
</file>